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sldIdLst>
    <p:sldId id="259" r:id="rId2"/>
    <p:sldId id="258" r:id="rId3"/>
    <p:sldId id="260" r:id="rId4"/>
    <p:sldId id="262" r:id="rId5"/>
    <p:sldId id="263" r:id="rId6"/>
    <p:sldId id="264" r:id="rId7"/>
    <p:sldId id="265" r:id="rId8"/>
    <p:sldId id="266" r:id="rId9"/>
    <p:sldId id="267" r:id="rId10"/>
    <p:sldId id="268" r:id="rId11"/>
    <p:sldId id="269" r:id="rId12"/>
    <p:sldId id="275" r:id="rId13"/>
    <p:sldId id="270" r:id="rId14"/>
    <p:sldId id="271" r:id="rId15"/>
    <p:sldId id="272" r:id="rId16"/>
    <p:sldId id="273" r:id="rId17"/>
    <p:sldId id="276" r:id="rId18"/>
    <p:sldId id="277"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8/23/2020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8/23/2020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8/23/2020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8/23/2020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8/23/2020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8/23/2020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8/23/2020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8/23/2020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8/23/2020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8/23/2020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8/23/2020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8/23/2020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8/23/2020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8/23/2020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8/23/2020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F047C-C727-42A7-85C5-68C5AA1B1A93}"/>
              </a:ext>
            </a:extLst>
          </p:cNvPr>
          <p:cNvSpPr>
            <a:spLocks noGrp="1"/>
          </p:cNvSpPr>
          <p:nvPr>
            <p:ph type="title"/>
          </p:nvPr>
        </p:nvSpPr>
        <p:spPr/>
        <p:txBody>
          <a:bodyPr anchor="b">
            <a:normAutofit/>
          </a:bodyPr>
          <a:lstStyle/>
          <a:p>
            <a:r>
              <a:rPr lang="en-US" sz="3600" b="1" dirty="0"/>
              <a:t>Tropical Development</a:t>
            </a:r>
          </a:p>
        </p:txBody>
      </p:sp>
      <p:sp>
        <p:nvSpPr>
          <p:cNvPr id="3" name="Subtitle 2">
            <a:extLst>
              <a:ext uri="{FF2B5EF4-FFF2-40B4-BE49-F238E27FC236}">
                <a16:creationId xmlns:a16="http://schemas.microsoft.com/office/drawing/2014/main" id="{DB93FB3F-A8D4-46D3-A1C6-C79C64563729}"/>
              </a:ext>
            </a:extLst>
          </p:cNvPr>
          <p:cNvSpPr>
            <a:spLocks noGrp="1"/>
          </p:cNvSpPr>
          <p:nvPr>
            <p:ph type="body" sz="half" idx="2"/>
          </p:nvPr>
        </p:nvSpPr>
        <p:spPr/>
        <p:txBody>
          <a:bodyPr anchor="t">
            <a:normAutofit/>
          </a:bodyPr>
          <a:lstStyle/>
          <a:p>
            <a:r>
              <a:rPr lang="en-US" dirty="0"/>
              <a:t>Summer 2020 </a:t>
            </a:r>
          </a:p>
          <a:p>
            <a:r>
              <a:rPr lang="en-US" dirty="0"/>
              <a:t>By</a:t>
            </a:r>
          </a:p>
          <a:p>
            <a:r>
              <a:rPr lang="en-US" i="1" dirty="0"/>
              <a:t>Jerry Carpenter</a:t>
            </a:r>
          </a:p>
        </p:txBody>
      </p:sp>
      <p:pic>
        <p:nvPicPr>
          <p:cNvPr id="5" name="Picture 4">
            <a:extLst>
              <a:ext uri="{FF2B5EF4-FFF2-40B4-BE49-F238E27FC236}">
                <a16:creationId xmlns:a16="http://schemas.microsoft.com/office/drawing/2014/main" id="{91BC5572-FC33-4C1C-8DEE-C2CF75A756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5400000">
            <a:off x="6073101" y="1699878"/>
            <a:ext cx="5308801" cy="3981601"/>
          </a:xfrm>
          <a:prstGeom prst="rect">
            <a:avLst/>
          </a:prstGeom>
          <a:noFill/>
          <a:effectLst>
            <a:outerShdw blurRad="38100" dist="25400" dir="4440000">
              <a:srgbClr val="000000">
                <a:alpha val="36000"/>
              </a:srgbClr>
            </a:outerShdw>
          </a:effectLst>
        </p:spPr>
      </p:pic>
    </p:spTree>
    <p:extLst>
      <p:ext uri="{BB962C8B-B14F-4D97-AF65-F5344CB8AC3E}">
        <p14:creationId xmlns:p14="http://schemas.microsoft.com/office/powerpoint/2010/main" val="63373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02100-51BB-46B5-9306-451609AC363F}"/>
              </a:ext>
            </a:extLst>
          </p:cNvPr>
          <p:cNvSpPr>
            <a:spLocks noGrp="1"/>
          </p:cNvSpPr>
          <p:nvPr>
            <p:ph type="title"/>
          </p:nvPr>
        </p:nvSpPr>
        <p:spPr>
          <a:xfrm>
            <a:off x="913796" y="763701"/>
            <a:ext cx="4793429" cy="1675559"/>
          </a:xfrm>
        </p:spPr>
        <p:txBody>
          <a:bodyPr/>
          <a:lstStyle/>
          <a:p>
            <a:r>
              <a:rPr lang="en-US" sz="3600" b="1" dirty="0"/>
              <a:t>Cuttings in Water</a:t>
            </a:r>
          </a:p>
        </p:txBody>
      </p:sp>
      <p:pic>
        <p:nvPicPr>
          <p:cNvPr id="6" name="Picture Placeholder 5" descr="A picture containing food, open, filled, old&#10;&#10;Description automatically generated">
            <a:extLst>
              <a:ext uri="{FF2B5EF4-FFF2-40B4-BE49-F238E27FC236}">
                <a16:creationId xmlns:a16="http://schemas.microsoft.com/office/drawing/2014/main" id="{8A295845-BFBA-479F-ABF8-26622CFB388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410" r="10410"/>
          <a:stretch>
            <a:fillRect/>
          </a:stretch>
        </p:blipFill>
        <p:spPr>
          <a:xfrm rot="5400000">
            <a:off x="5707063" y="339725"/>
            <a:ext cx="6494462" cy="6151563"/>
          </a:xfrm>
        </p:spPr>
      </p:pic>
      <p:sp>
        <p:nvSpPr>
          <p:cNvPr id="4" name="Text Placeholder 3">
            <a:extLst>
              <a:ext uri="{FF2B5EF4-FFF2-40B4-BE49-F238E27FC236}">
                <a16:creationId xmlns:a16="http://schemas.microsoft.com/office/drawing/2014/main" id="{4DED36AB-2FCB-4C47-BE33-510F04589FFB}"/>
              </a:ext>
            </a:extLst>
          </p:cNvPr>
          <p:cNvSpPr>
            <a:spLocks noGrp="1"/>
          </p:cNvSpPr>
          <p:nvPr>
            <p:ph type="body" sz="half" idx="2"/>
          </p:nvPr>
        </p:nvSpPr>
        <p:spPr>
          <a:xfrm>
            <a:off x="1473698" y="2679699"/>
            <a:ext cx="4233527" cy="3135695"/>
          </a:xfrm>
        </p:spPr>
        <p:txBody>
          <a:bodyPr>
            <a:normAutofit/>
          </a:bodyPr>
          <a:lstStyle/>
          <a:p>
            <a:r>
              <a:rPr lang="en-US" sz="1800" dirty="0"/>
              <a:t>Small plastic container of water in my second green house gets all kinds of cuttings. I have a large group of young plants ready for a plantings. Later this month I will develop some material. The small </a:t>
            </a:r>
            <a:r>
              <a:rPr lang="en-US" sz="1800" dirty="0" err="1"/>
              <a:t>ficus</a:t>
            </a:r>
            <a:r>
              <a:rPr lang="en-US" sz="1800" dirty="0"/>
              <a:t> will be trunk bound to create a larger trunk faster.</a:t>
            </a:r>
          </a:p>
          <a:p>
            <a:endParaRPr lang="en-US" sz="1800" dirty="0"/>
          </a:p>
          <a:p>
            <a:r>
              <a:rPr lang="en-US" sz="1800" dirty="0"/>
              <a:t>Note the miniature jade </a:t>
            </a:r>
            <a:r>
              <a:rPr lang="en-US" sz="1800" i="1" dirty="0" err="1"/>
              <a:t>mame</a:t>
            </a:r>
            <a:r>
              <a:rPr lang="en-US" sz="1800" dirty="0"/>
              <a:t> on the right.</a:t>
            </a:r>
          </a:p>
        </p:txBody>
      </p:sp>
    </p:spTree>
    <p:extLst>
      <p:ext uri="{BB962C8B-B14F-4D97-AF65-F5344CB8AC3E}">
        <p14:creationId xmlns:p14="http://schemas.microsoft.com/office/powerpoint/2010/main" val="299257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44BA-61E7-48F8-BA15-4ED20AF24A36}"/>
              </a:ext>
            </a:extLst>
          </p:cNvPr>
          <p:cNvSpPr>
            <a:spLocks noGrp="1"/>
          </p:cNvSpPr>
          <p:nvPr>
            <p:ph type="title"/>
          </p:nvPr>
        </p:nvSpPr>
        <p:spPr>
          <a:xfrm>
            <a:off x="913796" y="763701"/>
            <a:ext cx="4777878" cy="1675559"/>
          </a:xfrm>
        </p:spPr>
        <p:txBody>
          <a:bodyPr/>
          <a:lstStyle/>
          <a:p>
            <a:r>
              <a:rPr lang="en-US" sz="3600" b="1" dirty="0"/>
              <a:t>Easy Rooting for </a:t>
            </a:r>
            <a:br>
              <a:rPr lang="en-US" sz="3600" b="1" dirty="0"/>
            </a:br>
            <a:r>
              <a:rPr lang="en-US" sz="3600" b="1" dirty="0"/>
              <a:t>Tropical Trees</a:t>
            </a:r>
          </a:p>
        </p:txBody>
      </p:sp>
      <p:pic>
        <p:nvPicPr>
          <p:cNvPr id="6" name="Picture Placeholder 5" descr="A close up of a green plant&#10;&#10;Description automatically generated">
            <a:extLst>
              <a:ext uri="{FF2B5EF4-FFF2-40B4-BE49-F238E27FC236}">
                <a16:creationId xmlns:a16="http://schemas.microsoft.com/office/drawing/2014/main" id="{DCD556D3-E472-4A37-838F-9FCBE2506F9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349" r="8349"/>
          <a:stretch>
            <a:fillRect/>
          </a:stretch>
        </p:blipFill>
        <p:spPr>
          <a:xfrm>
            <a:off x="5943600" y="238125"/>
            <a:ext cx="6037263" cy="6381750"/>
          </a:xfrm>
        </p:spPr>
      </p:pic>
      <p:sp>
        <p:nvSpPr>
          <p:cNvPr id="4" name="Text Placeholder 3">
            <a:extLst>
              <a:ext uri="{FF2B5EF4-FFF2-40B4-BE49-F238E27FC236}">
                <a16:creationId xmlns:a16="http://schemas.microsoft.com/office/drawing/2014/main" id="{268E542B-205F-4902-9B8F-696A49F6595B}"/>
              </a:ext>
            </a:extLst>
          </p:cNvPr>
          <p:cNvSpPr>
            <a:spLocks noGrp="1"/>
          </p:cNvSpPr>
          <p:nvPr>
            <p:ph type="body" sz="half" idx="2"/>
          </p:nvPr>
        </p:nvSpPr>
        <p:spPr>
          <a:xfrm>
            <a:off x="1473698" y="2679699"/>
            <a:ext cx="4217976" cy="3135695"/>
          </a:xfrm>
        </p:spPr>
        <p:txBody>
          <a:bodyPr/>
          <a:lstStyle/>
          <a:p>
            <a:r>
              <a:rPr lang="en-US" sz="2000" dirty="0"/>
              <a:t>They start out in a cup of clean water. Do not worry if the water gets green; all is well for root formation.</a:t>
            </a:r>
          </a:p>
          <a:p>
            <a:endParaRPr lang="en-US" dirty="0"/>
          </a:p>
        </p:txBody>
      </p:sp>
    </p:spTree>
    <p:extLst>
      <p:ext uri="{BB962C8B-B14F-4D97-AF65-F5344CB8AC3E}">
        <p14:creationId xmlns:p14="http://schemas.microsoft.com/office/powerpoint/2010/main" val="2464992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5141-58BD-4728-954D-76BA92A8E4AD}"/>
              </a:ext>
            </a:extLst>
          </p:cNvPr>
          <p:cNvSpPr>
            <a:spLocks noGrp="1"/>
          </p:cNvSpPr>
          <p:nvPr>
            <p:ph type="title"/>
          </p:nvPr>
        </p:nvSpPr>
        <p:spPr>
          <a:xfrm>
            <a:off x="913795" y="763701"/>
            <a:ext cx="4699605" cy="1675559"/>
          </a:xfrm>
        </p:spPr>
        <p:txBody>
          <a:bodyPr/>
          <a:lstStyle/>
          <a:p>
            <a:r>
              <a:rPr lang="en-US" sz="3600" b="1" dirty="0"/>
              <a:t>Root Forming in Water</a:t>
            </a:r>
          </a:p>
        </p:txBody>
      </p:sp>
      <p:pic>
        <p:nvPicPr>
          <p:cNvPr id="6" name="Picture Placeholder 5" descr="A picture containing food, table, pizza, green&#10;&#10;Description automatically generated">
            <a:extLst>
              <a:ext uri="{FF2B5EF4-FFF2-40B4-BE49-F238E27FC236}">
                <a16:creationId xmlns:a16="http://schemas.microsoft.com/office/drawing/2014/main" id="{928A89E0-8FA1-4CBF-A0AB-DC4CB9CE7FA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563" r="10563"/>
          <a:stretch>
            <a:fillRect/>
          </a:stretch>
        </p:blipFill>
        <p:spPr>
          <a:xfrm rot="5400000">
            <a:off x="5683250" y="361950"/>
            <a:ext cx="6464300" cy="6146800"/>
          </a:xfrm>
        </p:spPr>
      </p:pic>
      <p:pic>
        <p:nvPicPr>
          <p:cNvPr id="8" name="Picture 7" descr="A close up of a flower&#10;&#10;Description automatically generated">
            <a:extLst>
              <a:ext uri="{FF2B5EF4-FFF2-40B4-BE49-F238E27FC236}">
                <a16:creationId xmlns:a16="http://schemas.microsoft.com/office/drawing/2014/main" id="{A2A087FE-EC93-4562-8F9C-E142F9D9C0EF}"/>
              </a:ext>
            </a:extLst>
          </p:cNvPr>
          <p:cNvPicPr>
            <a:picLocks noChangeAspect="1"/>
          </p:cNvPicPr>
          <p:nvPr/>
        </p:nvPicPr>
        <p:blipFill rotWithShape="1">
          <a:blip r:embed="rId3">
            <a:extLst>
              <a:ext uri="{28A0092B-C50C-407E-A947-70E740481C1C}">
                <a14:useLocalDpi xmlns:a14="http://schemas.microsoft.com/office/drawing/2010/main" val="0"/>
              </a:ext>
            </a:extLst>
          </a:blip>
          <a:srcRect l="17978" r="24823"/>
          <a:stretch/>
        </p:blipFill>
        <p:spPr>
          <a:xfrm rot="5400000">
            <a:off x="1080329" y="1987001"/>
            <a:ext cx="3922641" cy="5143500"/>
          </a:xfrm>
          <a:prstGeom prst="rect">
            <a:avLst/>
          </a:prstGeom>
        </p:spPr>
      </p:pic>
    </p:spTree>
    <p:extLst>
      <p:ext uri="{BB962C8B-B14F-4D97-AF65-F5344CB8AC3E}">
        <p14:creationId xmlns:p14="http://schemas.microsoft.com/office/powerpoint/2010/main" val="1442645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3DC6-910A-47D1-93D8-1BD551F6A129}"/>
              </a:ext>
            </a:extLst>
          </p:cNvPr>
          <p:cNvSpPr>
            <a:spLocks noGrp="1"/>
          </p:cNvSpPr>
          <p:nvPr>
            <p:ph type="title"/>
          </p:nvPr>
        </p:nvSpPr>
        <p:spPr>
          <a:xfrm>
            <a:off x="913795" y="763701"/>
            <a:ext cx="4945829" cy="1675559"/>
          </a:xfrm>
        </p:spPr>
        <p:txBody>
          <a:bodyPr/>
          <a:lstStyle/>
          <a:p>
            <a:r>
              <a:rPr lang="en-US" b="1" dirty="0"/>
              <a:t>Peruvian Rain Tree</a:t>
            </a:r>
          </a:p>
        </p:txBody>
      </p:sp>
      <p:pic>
        <p:nvPicPr>
          <p:cNvPr id="6" name="Picture Placeholder 5" descr="A vase filled with purple flowers&#10;&#10;Description automatically generated">
            <a:extLst>
              <a:ext uri="{FF2B5EF4-FFF2-40B4-BE49-F238E27FC236}">
                <a16:creationId xmlns:a16="http://schemas.microsoft.com/office/drawing/2014/main" id="{E01825AC-8C59-438A-8E8F-D06ED5FFAA7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5490" r="15490"/>
          <a:stretch>
            <a:fillRect/>
          </a:stretch>
        </p:blipFill>
        <p:spPr>
          <a:xfrm>
            <a:off x="6061075" y="214313"/>
            <a:ext cx="5881688" cy="6391275"/>
          </a:xfrm>
        </p:spPr>
      </p:pic>
      <p:sp>
        <p:nvSpPr>
          <p:cNvPr id="4" name="Text Placeholder 3">
            <a:extLst>
              <a:ext uri="{FF2B5EF4-FFF2-40B4-BE49-F238E27FC236}">
                <a16:creationId xmlns:a16="http://schemas.microsoft.com/office/drawing/2014/main" id="{92BF23D3-1970-4DEF-A4E2-D3F61E5462B4}"/>
              </a:ext>
            </a:extLst>
          </p:cNvPr>
          <p:cNvSpPr>
            <a:spLocks noGrp="1"/>
          </p:cNvSpPr>
          <p:nvPr>
            <p:ph type="body" sz="half" idx="2"/>
          </p:nvPr>
        </p:nvSpPr>
        <p:spPr>
          <a:xfrm>
            <a:off x="1473698" y="2679699"/>
            <a:ext cx="4385926" cy="3135695"/>
          </a:xfrm>
        </p:spPr>
        <p:txBody>
          <a:bodyPr>
            <a:normAutofit/>
          </a:bodyPr>
          <a:lstStyle/>
          <a:p>
            <a:r>
              <a:rPr lang="en-US" sz="1800" dirty="0"/>
              <a:t>I am working with several interesting species:</a:t>
            </a:r>
          </a:p>
          <a:p>
            <a:r>
              <a:rPr lang="en-US" sz="1800" dirty="0"/>
              <a:t>Peruvian rain tree</a:t>
            </a:r>
          </a:p>
          <a:p>
            <a:r>
              <a:rPr lang="en-US" sz="1800" dirty="0"/>
              <a:t>Brazilian rain tree</a:t>
            </a:r>
          </a:p>
          <a:p>
            <a:r>
              <a:rPr lang="en-US" sz="1800" dirty="0"/>
              <a:t>Jacaranda</a:t>
            </a:r>
          </a:p>
          <a:p>
            <a:r>
              <a:rPr lang="en-US" sz="1800" dirty="0" err="1"/>
              <a:t>Portulacaria</a:t>
            </a:r>
            <a:r>
              <a:rPr lang="en-US" sz="1800" dirty="0"/>
              <a:t> </a:t>
            </a:r>
            <a:r>
              <a:rPr lang="en-US" sz="1800" dirty="0" err="1"/>
              <a:t>afra</a:t>
            </a:r>
            <a:r>
              <a:rPr lang="en-US" sz="1800" dirty="0"/>
              <a:t> </a:t>
            </a:r>
          </a:p>
          <a:p>
            <a:r>
              <a:rPr lang="en-US" sz="1800" dirty="0"/>
              <a:t>These range from tropical/subtropical/and succulent species.</a:t>
            </a:r>
          </a:p>
        </p:txBody>
      </p:sp>
    </p:spTree>
    <p:extLst>
      <p:ext uri="{BB962C8B-B14F-4D97-AF65-F5344CB8AC3E}">
        <p14:creationId xmlns:p14="http://schemas.microsoft.com/office/powerpoint/2010/main" val="2113775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76F76-586C-4414-ACB4-5898B8C22475}"/>
              </a:ext>
            </a:extLst>
          </p:cNvPr>
          <p:cNvSpPr>
            <a:spLocks noGrp="1"/>
          </p:cNvSpPr>
          <p:nvPr>
            <p:ph type="title"/>
          </p:nvPr>
        </p:nvSpPr>
        <p:spPr>
          <a:xfrm>
            <a:off x="913795" y="763701"/>
            <a:ext cx="4773941" cy="1675559"/>
          </a:xfrm>
        </p:spPr>
        <p:txBody>
          <a:bodyPr/>
          <a:lstStyle/>
          <a:p>
            <a:r>
              <a:rPr lang="en-US" sz="3600" b="1" dirty="0" err="1"/>
              <a:t>Portulacaria</a:t>
            </a:r>
            <a:r>
              <a:rPr lang="en-US" sz="3600" b="1" dirty="0"/>
              <a:t> </a:t>
            </a:r>
            <a:r>
              <a:rPr lang="en-US" sz="3600" b="1" dirty="0" err="1"/>
              <a:t>afra</a:t>
            </a:r>
            <a:r>
              <a:rPr lang="en-US" sz="3600" b="1" dirty="0"/>
              <a:t> </a:t>
            </a:r>
            <a:br>
              <a:rPr lang="en-US" dirty="0"/>
            </a:br>
            <a:endParaRPr lang="en-US" dirty="0"/>
          </a:p>
        </p:txBody>
      </p:sp>
      <p:pic>
        <p:nvPicPr>
          <p:cNvPr id="6" name="Picture Placeholder 5" descr="A picture containing building, outdoor, flower, table&#10;&#10;Description automatically generated">
            <a:extLst>
              <a:ext uri="{FF2B5EF4-FFF2-40B4-BE49-F238E27FC236}">
                <a16:creationId xmlns:a16="http://schemas.microsoft.com/office/drawing/2014/main" id="{FDF58421-482D-43FC-898E-C864F209BAC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849" r="9849"/>
          <a:stretch>
            <a:fillRect/>
          </a:stretch>
        </p:blipFill>
        <p:spPr>
          <a:xfrm rot="5400000">
            <a:off x="5665788" y="447675"/>
            <a:ext cx="6467475" cy="6040438"/>
          </a:xfrm>
        </p:spPr>
      </p:pic>
      <p:sp>
        <p:nvSpPr>
          <p:cNvPr id="4" name="Text Placeholder 3">
            <a:extLst>
              <a:ext uri="{FF2B5EF4-FFF2-40B4-BE49-F238E27FC236}">
                <a16:creationId xmlns:a16="http://schemas.microsoft.com/office/drawing/2014/main" id="{9225F8E6-A407-4C89-8629-C287294694A7}"/>
              </a:ext>
            </a:extLst>
          </p:cNvPr>
          <p:cNvSpPr>
            <a:spLocks noGrp="1"/>
          </p:cNvSpPr>
          <p:nvPr>
            <p:ph type="body" sz="half" idx="2"/>
          </p:nvPr>
        </p:nvSpPr>
        <p:spPr>
          <a:xfrm>
            <a:off x="1473698" y="2679699"/>
            <a:ext cx="4214038" cy="3135695"/>
          </a:xfrm>
        </p:spPr>
        <p:txBody>
          <a:bodyPr>
            <a:normAutofit/>
          </a:bodyPr>
          <a:lstStyle/>
          <a:p>
            <a:r>
              <a:rPr lang="en-US" sz="2000" dirty="0"/>
              <a:t>This is cork bark variety</a:t>
            </a:r>
          </a:p>
        </p:txBody>
      </p:sp>
    </p:spTree>
    <p:extLst>
      <p:ext uri="{BB962C8B-B14F-4D97-AF65-F5344CB8AC3E}">
        <p14:creationId xmlns:p14="http://schemas.microsoft.com/office/powerpoint/2010/main" val="1222369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6AADC-1E9B-47BD-9464-81A5DB792B47}"/>
              </a:ext>
            </a:extLst>
          </p:cNvPr>
          <p:cNvSpPr>
            <a:spLocks noGrp="1"/>
          </p:cNvSpPr>
          <p:nvPr>
            <p:ph type="title"/>
          </p:nvPr>
        </p:nvSpPr>
        <p:spPr>
          <a:xfrm>
            <a:off x="913795" y="763701"/>
            <a:ext cx="4665911" cy="1675559"/>
          </a:xfrm>
        </p:spPr>
        <p:txBody>
          <a:bodyPr/>
          <a:lstStyle/>
          <a:p>
            <a:r>
              <a:rPr lang="en-US" sz="3600" b="1" dirty="0" err="1"/>
              <a:t>Portulacaria</a:t>
            </a:r>
            <a:r>
              <a:rPr lang="en-US" sz="3600" b="1" dirty="0"/>
              <a:t> </a:t>
            </a:r>
            <a:br>
              <a:rPr lang="en-US" sz="3600" b="1" dirty="0"/>
            </a:br>
            <a:r>
              <a:rPr lang="en-US" sz="3600" b="1" dirty="0"/>
              <a:t>“paper bark”</a:t>
            </a:r>
          </a:p>
        </p:txBody>
      </p:sp>
      <p:pic>
        <p:nvPicPr>
          <p:cNvPr id="6" name="Picture Placeholder 5" descr="A close up of a garden&#10;&#10;Description automatically generated">
            <a:extLst>
              <a:ext uri="{FF2B5EF4-FFF2-40B4-BE49-F238E27FC236}">
                <a16:creationId xmlns:a16="http://schemas.microsoft.com/office/drawing/2014/main" id="{56220549-28EB-4D62-BFA7-31E19115E0B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0480" r="10480"/>
          <a:stretch>
            <a:fillRect/>
          </a:stretch>
        </p:blipFill>
        <p:spPr>
          <a:xfrm rot="5400000">
            <a:off x="5673725" y="361950"/>
            <a:ext cx="6523038" cy="6189663"/>
          </a:xfrm>
        </p:spPr>
      </p:pic>
      <p:sp>
        <p:nvSpPr>
          <p:cNvPr id="4" name="Text Placeholder 3">
            <a:extLst>
              <a:ext uri="{FF2B5EF4-FFF2-40B4-BE49-F238E27FC236}">
                <a16:creationId xmlns:a16="http://schemas.microsoft.com/office/drawing/2014/main" id="{D64DDD5D-CEAB-45B0-8A01-73A136A13F5D}"/>
              </a:ext>
            </a:extLst>
          </p:cNvPr>
          <p:cNvSpPr>
            <a:spLocks noGrp="1"/>
          </p:cNvSpPr>
          <p:nvPr>
            <p:ph type="body" sz="half" idx="2"/>
          </p:nvPr>
        </p:nvSpPr>
        <p:spPr>
          <a:xfrm>
            <a:off x="1473698" y="2679699"/>
            <a:ext cx="4106008" cy="3135695"/>
          </a:xfrm>
        </p:spPr>
        <p:txBody>
          <a:bodyPr>
            <a:normAutofit/>
          </a:bodyPr>
          <a:lstStyle/>
          <a:p>
            <a:r>
              <a:rPr lang="en-US" sz="2000" dirty="0"/>
              <a:t>This little one was pickup at a club raffle table. It is difficult to keep in the winter, but I am finally getting robust growth after multiple cutbacks.</a:t>
            </a:r>
          </a:p>
        </p:txBody>
      </p:sp>
    </p:spTree>
    <p:extLst>
      <p:ext uri="{BB962C8B-B14F-4D97-AF65-F5344CB8AC3E}">
        <p14:creationId xmlns:p14="http://schemas.microsoft.com/office/powerpoint/2010/main" val="1772863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DE3F1-2EC8-4564-B424-12706DDDB34A}"/>
              </a:ext>
            </a:extLst>
          </p:cNvPr>
          <p:cNvSpPr>
            <a:spLocks noGrp="1"/>
          </p:cNvSpPr>
          <p:nvPr>
            <p:ph type="title"/>
          </p:nvPr>
        </p:nvSpPr>
        <p:spPr>
          <a:xfrm>
            <a:off x="913795" y="763701"/>
            <a:ext cx="3205199" cy="1675559"/>
          </a:xfrm>
        </p:spPr>
        <p:txBody>
          <a:bodyPr/>
          <a:lstStyle/>
          <a:p>
            <a:r>
              <a:rPr lang="en-US" sz="3600" b="1" dirty="0"/>
              <a:t>Top Shelf Tropical</a:t>
            </a:r>
          </a:p>
        </p:txBody>
      </p:sp>
      <p:sp>
        <p:nvSpPr>
          <p:cNvPr id="4" name="Text Placeholder 3">
            <a:extLst>
              <a:ext uri="{FF2B5EF4-FFF2-40B4-BE49-F238E27FC236}">
                <a16:creationId xmlns:a16="http://schemas.microsoft.com/office/drawing/2014/main" id="{C1B67D05-C54F-4AFF-A750-637C08559D86}"/>
              </a:ext>
            </a:extLst>
          </p:cNvPr>
          <p:cNvSpPr>
            <a:spLocks noGrp="1"/>
          </p:cNvSpPr>
          <p:nvPr>
            <p:ph type="body" sz="half" idx="2"/>
          </p:nvPr>
        </p:nvSpPr>
        <p:spPr>
          <a:xfrm>
            <a:off x="486561" y="2679699"/>
            <a:ext cx="3632433" cy="3135695"/>
          </a:xfrm>
        </p:spPr>
        <p:txBody>
          <a:bodyPr>
            <a:normAutofit/>
          </a:bodyPr>
          <a:lstStyle/>
          <a:p>
            <a:r>
              <a:rPr lang="en-US" sz="1800" dirty="0"/>
              <a:t>The tropical collection moves around from racks to full sun on the benches. So many projects here including a </a:t>
            </a:r>
            <a:r>
              <a:rPr lang="en-US" sz="1800" dirty="0" err="1"/>
              <a:t>serissa</a:t>
            </a:r>
            <a:r>
              <a:rPr lang="en-US" sz="1800" dirty="0"/>
              <a:t> </a:t>
            </a:r>
            <a:r>
              <a:rPr lang="en-US" sz="1800" dirty="0" err="1"/>
              <a:t>foetida</a:t>
            </a:r>
            <a:r>
              <a:rPr lang="en-US" sz="1800" dirty="0"/>
              <a:t> in the back left. It is David Muir’s first tropical tree known as the stink tree due to the smell from cut branches or roots. It is be developed as exposed root style.</a:t>
            </a:r>
          </a:p>
        </p:txBody>
      </p:sp>
      <p:pic>
        <p:nvPicPr>
          <p:cNvPr id="10" name="Picture Placeholder 9" descr="A chair sitting in front of a building&#10;&#10;Description automatically generated">
            <a:extLst>
              <a:ext uri="{FF2B5EF4-FFF2-40B4-BE49-F238E27FC236}">
                <a16:creationId xmlns:a16="http://schemas.microsoft.com/office/drawing/2014/main" id="{D4B09F02-C5BC-49CA-8BCC-6E2865F5545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194" r="5194"/>
          <a:stretch>
            <a:fillRect/>
          </a:stretch>
        </p:blipFill>
        <p:spPr>
          <a:xfrm>
            <a:off x="4260850" y="209550"/>
            <a:ext cx="7769225" cy="6502400"/>
          </a:xfrm>
        </p:spPr>
      </p:pic>
    </p:spTree>
    <p:extLst>
      <p:ext uri="{BB962C8B-B14F-4D97-AF65-F5344CB8AC3E}">
        <p14:creationId xmlns:p14="http://schemas.microsoft.com/office/powerpoint/2010/main" val="2353162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10240-9293-4A1B-A0EF-6ECA0305D192}"/>
              </a:ext>
            </a:extLst>
          </p:cNvPr>
          <p:cNvSpPr>
            <a:spLocks noGrp="1"/>
          </p:cNvSpPr>
          <p:nvPr>
            <p:ph type="title"/>
          </p:nvPr>
        </p:nvSpPr>
        <p:spPr>
          <a:xfrm>
            <a:off x="913796" y="763701"/>
            <a:ext cx="3764222" cy="1675559"/>
          </a:xfrm>
        </p:spPr>
        <p:txBody>
          <a:bodyPr/>
          <a:lstStyle/>
          <a:p>
            <a:r>
              <a:rPr lang="en-US" sz="3600" b="1" dirty="0"/>
              <a:t>Jacaranda</a:t>
            </a:r>
          </a:p>
        </p:txBody>
      </p:sp>
      <p:pic>
        <p:nvPicPr>
          <p:cNvPr id="6" name="Picture Placeholder 5" descr="A tree in front of a brick building&#10;&#10;Description automatically generated">
            <a:extLst>
              <a:ext uri="{FF2B5EF4-FFF2-40B4-BE49-F238E27FC236}">
                <a16:creationId xmlns:a16="http://schemas.microsoft.com/office/drawing/2014/main" id="{24D64A39-64C1-4AFB-A418-1F7EEB8773B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511" r="16511"/>
          <a:stretch>
            <a:fillRect/>
          </a:stretch>
        </p:blipFill>
        <p:spPr>
          <a:xfrm rot="5400000">
            <a:off x="5259388" y="-169863"/>
            <a:ext cx="6388100" cy="7153276"/>
          </a:xfrm>
        </p:spPr>
      </p:pic>
      <p:sp>
        <p:nvSpPr>
          <p:cNvPr id="4" name="Text Placeholder 3">
            <a:extLst>
              <a:ext uri="{FF2B5EF4-FFF2-40B4-BE49-F238E27FC236}">
                <a16:creationId xmlns:a16="http://schemas.microsoft.com/office/drawing/2014/main" id="{9A85784A-2035-4355-AE10-4853CD2B1D83}"/>
              </a:ext>
            </a:extLst>
          </p:cNvPr>
          <p:cNvSpPr>
            <a:spLocks noGrp="1"/>
          </p:cNvSpPr>
          <p:nvPr>
            <p:ph type="body" sz="half" idx="2"/>
          </p:nvPr>
        </p:nvSpPr>
        <p:spPr>
          <a:xfrm>
            <a:off x="913796" y="2679699"/>
            <a:ext cx="3313647" cy="3135695"/>
          </a:xfrm>
        </p:spPr>
        <p:txBody>
          <a:bodyPr>
            <a:normAutofit/>
          </a:bodyPr>
          <a:lstStyle/>
          <a:p>
            <a:r>
              <a:rPr lang="en-US" sz="1800" dirty="0"/>
              <a:t>This Jacaranda is from a seedling found at USGS between pavers.  In a few years I added movement to the trunk and now working on the canopy. This horticulture of this tree is different. Springtime is its winter; it will lose its leaves and bloom late Spring.</a:t>
            </a:r>
          </a:p>
        </p:txBody>
      </p:sp>
    </p:spTree>
    <p:extLst>
      <p:ext uri="{BB962C8B-B14F-4D97-AF65-F5344CB8AC3E}">
        <p14:creationId xmlns:p14="http://schemas.microsoft.com/office/powerpoint/2010/main" val="2079888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917A-15D0-4C9F-93A7-AE2AA01AD5D9}"/>
              </a:ext>
            </a:extLst>
          </p:cNvPr>
          <p:cNvSpPr>
            <a:spLocks noGrp="1"/>
          </p:cNvSpPr>
          <p:nvPr>
            <p:ph type="title"/>
          </p:nvPr>
        </p:nvSpPr>
        <p:spPr>
          <a:xfrm>
            <a:off x="913796" y="763701"/>
            <a:ext cx="4588094" cy="1675559"/>
          </a:xfrm>
        </p:spPr>
        <p:txBody>
          <a:bodyPr/>
          <a:lstStyle/>
          <a:p>
            <a:r>
              <a:rPr lang="en-US" sz="3600" b="1" dirty="0" err="1"/>
              <a:t>Serissa</a:t>
            </a:r>
            <a:r>
              <a:rPr lang="en-US" sz="3600" b="1" dirty="0"/>
              <a:t> </a:t>
            </a:r>
            <a:r>
              <a:rPr lang="en-US" sz="3600" b="1" dirty="0" err="1"/>
              <a:t>foetida</a:t>
            </a:r>
            <a:endParaRPr lang="en-US" sz="3600" b="1" dirty="0"/>
          </a:p>
        </p:txBody>
      </p:sp>
      <p:pic>
        <p:nvPicPr>
          <p:cNvPr id="6" name="Picture Placeholder 5" descr="A picture containing plant, tree, sitting, table&#10;&#10;Description automatically generated">
            <a:extLst>
              <a:ext uri="{FF2B5EF4-FFF2-40B4-BE49-F238E27FC236}">
                <a16:creationId xmlns:a16="http://schemas.microsoft.com/office/drawing/2014/main" id="{034B4E2A-A098-4DF9-9437-B74F41E2562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060" b="8060"/>
          <a:stretch>
            <a:fillRect/>
          </a:stretch>
        </p:blipFill>
        <p:spPr>
          <a:xfrm>
            <a:off x="5719763" y="177800"/>
            <a:ext cx="6242050" cy="6530975"/>
          </a:xfrm>
        </p:spPr>
      </p:pic>
      <p:sp>
        <p:nvSpPr>
          <p:cNvPr id="4" name="Text Placeholder 3">
            <a:extLst>
              <a:ext uri="{FF2B5EF4-FFF2-40B4-BE49-F238E27FC236}">
                <a16:creationId xmlns:a16="http://schemas.microsoft.com/office/drawing/2014/main" id="{33213A67-7F80-4703-9DCF-50D9E08C59BD}"/>
              </a:ext>
            </a:extLst>
          </p:cNvPr>
          <p:cNvSpPr>
            <a:spLocks noGrp="1"/>
          </p:cNvSpPr>
          <p:nvPr>
            <p:ph type="body" sz="half" idx="2"/>
          </p:nvPr>
        </p:nvSpPr>
        <p:spPr>
          <a:xfrm>
            <a:off x="1473698" y="2679699"/>
            <a:ext cx="3434204" cy="3135695"/>
          </a:xfrm>
        </p:spPr>
        <p:txBody>
          <a:bodyPr>
            <a:normAutofit/>
          </a:bodyPr>
          <a:lstStyle/>
          <a:p>
            <a:r>
              <a:rPr lang="en-US" sz="2000" dirty="0"/>
              <a:t>Exposed root </a:t>
            </a:r>
            <a:r>
              <a:rPr lang="en-US" sz="2000" dirty="0" err="1"/>
              <a:t>Serissa</a:t>
            </a:r>
            <a:r>
              <a:rPr lang="en-US" sz="2000" dirty="0"/>
              <a:t>. Since this picture was taken it has bloomed extensively and been cut back. We have wire branch separators inside moving </a:t>
            </a:r>
            <a:br>
              <a:rPr lang="en-US" sz="2000" dirty="0"/>
            </a:br>
            <a:r>
              <a:rPr lang="en-US" sz="2000" dirty="0"/>
              <a:t>the trunks. </a:t>
            </a:r>
          </a:p>
        </p:txBody>
      </p:sp>
    </p:spTree>
    <p:extLst>
      <p:ext uri="{BB962C8B-B14F-4D97-AF65-F5344CB8AC3E}">
        <p14:creationId xmlns:p14="http://schemas.microsoft.com/office/powerpoint/2010/main" val="3396377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281B-292E-4D60-AA7B-371D7B80C370}"/>
              </a:ext>
            </a:extLst>
          </p:cNvPr>
          <p:cNvSpPr>
            <a:spLocks noGrp="1"/>
          </p:cNvSpPr>
          <p:nvPr>
            <p:ph type="title"/>
          </p:nvPr>
        </p:nvSpPr>
        <p:spPr>
          <a:xfrm>
            <a:off x="913796" y="763701"/>
            <a:ext cx="2869639" cy="1675559"/>
          </a:xfrm>
        </p:spPr>
        <p:txBody>
          <a:bodyPr/>
          <a:lstStyle/>
          <a:p>
            <a:r>
              <a:rPr lang="en-US" sz="3600" b="1" dirty="0"/>
              <a:t>Late Summer Color</a:t>
            </a:r>
          </a:p>
        </p:txBody>
      </p:sp>
      <p:pic>
        <p:nvPicPr>
          <p:cNvPr id="6" name="Picture Placeholder 5">
            <a:extLst>
              <a:ext uri="{FF2B5EF4-FFF2-40B4-BE49-F238E27FC236}">
                <a16:creationId xmlns:a16="http://schemas.microsoft.com/office/drawing/2014/main" id="{1FB5B9EF-5B7A-4B86-AB27-10671EB0F124}"/>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0773" r="12198"/>
          <a:stretch/>
        </p:blipFill>
        <p:spPr>
          <a:xfrm rot="5400000">
            <a:off x="5466627" y="265457"/>
            <a:ext cx="6489267" cy="6318322"/>
          </a:xfrm>
        </p:spPr>
      </p:pic>
      <p:sp>
        <p:nvSpPr>
          <p:cNvPr id="4" name="Text Placeholder 3">
            <a:extLst>
              <a:ext uri="{FF2B5EF4-FFF2-40B4-BE49-F238E27FC236}">
                <a16:creationId xmlns:a16="http://schemas.microsoft.com/office/drawing/2014/main" id="{69E81A5C-29F3-471E-8152-2E5B97DA6C66}"/>
              </a:ext>
            </a:extLst>
          </p:cNvPr>
          <p:cNvSpPr>
            <a:spLocks noGrp="1"/>
          </p:cNvSpPr>
          <p:nvPr>
            <p:ph type="body" sz="half" idx="2"/>
          </p:nvPr>
        </p:nvSpPr>
        <p:spPr>
          <a:xfrm>
            <a:off x="913796" y="2679699"/>
            <a:ext cx="2869639" cy="3135695"/>
          </a:xfrm>
        </p:spPr>
        <p:txBody>
          <a:bodyPr/>
          <a:lstStyle/>
          <a:p>
            <a:r>
              <a:rPr lang="en-US" dirty="0"/>
              <a:t>After their initial late spring cut back these trees are exploding with fireworks of color. This will make a great display some day. Branches are sensitive to wire, but I am learning to keep it loose.</a:t>
            </a:r>
          </a:p>
        </p:txBody>
      </p:sp>
    </p:spTree>
    <p:extLst>
      <p:ext uri="{BB962C8B-B14F-4D97-AF65-F5344CB8AC3E}">
        <p14:creationId xmlns:p14="http://schemas.microsoft.com/office/powerpoint/2010/main" val="2353593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a:xfrm>
            <a:off x="913795" y="763701"/>
            <a:ext cx="5707899" cy="1675559"/>
          </a:xfrm>
        </p:spPr>
        <p:txBody>
          <a:bodyPr anchor="b">
            <a:normAutofit/>
          </a:bodyPr>
          <a:lstStyle/>
          <a:p>
            <a:r>
              <a:rPr lang="en-US" sz="3600" b="1" dirty="0"/>
              <a:t>Ficus </a:t>
            </a:r>
            <a:r>
              <a:rPr lang="en-US" sz="3600" b="1" dirty="0" err="1"/>
              <a:t>Nerifolia</a:t>
            </a:r>
            <a:endParaRPr lang="en-US" sz="3600" b="1" dirty="0"/>
          </a:p>
        </p:txBody>
      </p:sp>
      <p:pic>
        <p:nvPicPr>
          <p:cNvPr id="8" name="Picture Placeholder 7" descr="A green plant in a garden&#10;&#10;Description automatically generated">
            <a:extLst>
              <a:ext uri="{FF2B5EF4-FFF2-40B4-BE49-F238E27FC236}">
                <a16:creationId xmlns:a16="http://schemas.microsoft.com/office/drawing/2014/main" id="{A2BA6FDE-F266-4EAB-BB07-98055929F2C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527" b="5527"/>
          <a:stretch>
            <a:fillRect/>
          </a:stretch>
        </p:blipFill>
        <p:spPr>
          <a:xfrm rot="5400000">
            <a:off x="6624638" y="1582738"/>
            <a:ext cx="4911725" cy="3276600"/>
          </a:xfrm>
        </p:spPr>
      </p:pic>
      <p:sp>
        <p:nvSpPr>
          <p:cNvPr id="12" name="Text Placeholder 3">
            <a:extLst>
              <a:ext uri="{FF2B5EF4-FFF2-40B4-BE49-F238E27FC236}">
                <a16:creationId xmlns:a16="http://schemas.microsoft.com/office/drawing/2014/main" id="{954E81F6-649C-4734-A63E-F9525A21EB77}"/>
              </a:ext>
            </a:extLst>
          </p:cNvPr>
          <p:cNvSpPr>
            <a:spLocks noGrp="1"/>
          </p:cNvSpPr>
          <p:nvPr>
            <p:ph type="body" sz="half" idx="2"/>
          </p:nvPr>
        </p:nvSpPr>
        <p:spPr>
          <a:xfrm>
            <a:off x="1473698" y="2679699"/>
            <a:ext cx="4588094" cy="3135695"/>
          </a:xfrm>
        </p:spPr>
        <p:txBody>
          <a:bodyPr>
            <a:normAutofit/>
          </a:bodyPr>
          <a:lstStyle/>
          <a:p>
            <a:r>
              <a:rPr lang="en-US" sz="2000" dirty="0"/>
              <a:t>Full foliage. Leaving the tree full will cause internal branch loss.</a:t>
            </a:r>
          </a:p>
          <a:p>
            <a:r>
              <a:rPr lang="en-US" sz="2000" dirty="0"/>
              <a:t>Common insect is Thrips</a:t>
            </a:r>
          </a:p>
        </p:txBody>
      </p:sp>
    </p:spTree>
    <p:extLst>
      <p:ext uri="{BB962C8B-B14F-4D97-AF65-F5344CB8AC3E}">
        <p14:creationId xmlns:p14="http://schemas.microsoft.com/office/powerpoint/2010/main" val="2689089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EE30-6F3A-4016-8A80-3ACB3578F0E7}"/>
              </a:ext>
            </a:extLst>
          </p:cNvPr>
          <p:cNvSpPr>
            <a:spLocks noGrp="1"/>
          </p:cNvSpPr>
          <p:nvPr>
            <p:ph type="title"/>
          </p:nvPr>
        </p:nvSpPr>
        <p:spPr/>
        <p:txBody>
          <a:bodyPr/>
          <a:lstStyle/>
          <a:p>
            <a:r>
              <a:rPr lang="en-US" sz="3600" b="1" dirty="0"/>
              <a:t>“Willow Leaf” Ficus</a:t>
            </a:r>
          </a:p>
        </p:txBody>
      </p:sp>
      <p:pic>
        <p:nvPicPr>
          <p:cNvPr id="6" name="Picture Placeholder 5" descr="A vase with a flower pot&#10;&#10;Description automatically generated">
            <a:extLst>
              <a:ext uri="{FF2B5EF4-FFF2-40B4-BE49-F238E27FC236}">
                <a16:creationId xmlns:a16="http://schemas.microsoft.com/office/drawing/2014/main" id="{EAE46389-8A2C-4EB5-86FA-FE3761B8B30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541" r="5541"/>
          <a:stretch>
            <a:fillRect/>
          </a:stretch>
        </p:blipFill>
        <p:spPr>
          <a:xfrm>
            <a:off x="7447723" y="260119"/>
            <a:ext cx="4330754" cy="6495067"/>
          </a:xfrm>
        </p:spPr>
      </p:pic>
      <p:sp>
        <p:nvSpPr>
          <p:cNvPr id="4" name="Text Placeholder 3">
            <a:extLst>
              <a:ext uri="{FF2B5EF4-FFF2-40B4-BE49-F238E27FC236}">
                <a16:creationId xmlns:a16="http://schemas.microsoft.com/office/drawing/2014/main" id="{7341039C-D811-4D17-BCBB-D47C24E7E547}"/>
              </a:ext>
            </a:extLst>
          </p:cNvPr>
          <p:cNvSpPr>
            <a:spLocks noGrp="1"/>
          </p:cNvSpPr>
          <p:nvPr>
            <p:ph type="body" sz="half" idx="2"/>
          </p:nvPr>
        </p:nvSpPr>
        <p:spPr/>
        <p:txBody>
          <a:bodyPr>
            <a:normAutofit/>
          </a:bodyPr>
          <a:lstStyle/>
          <a:p>
            <a:r>
              <a:rPr lang="en-US" sz="2000" dirty="0"/>
              <a:t>After clean out of foliage.</a:t>
            </a:r>
          </a:p>
          <a:p>
            <a:r>
              <a:rPr lang="en-US" sz="2000" dirty="0"/>
              <a:t>It has now redeveloped.</a:t>
            </a:r>
          </a:p>
        </p:txBody>
      </p:sp>
    </p:spTree>
    <p:extLst>
      <p:ext uri="{BB962C8B-B14F-4D97-AF65-F5344CB8AC3E}">
        <p14:creationId xmlns:p14="http://schemas.microsoft.com/office/powerpoint/2010/main" val="663996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66B7-BEE4-4A3E-8E59-BF7BC5F77647}"/>
              </a:ext>
            </a:extLst>
          </p:cNvPr>
          <p:cNvSpPr>
            <a:spLocks noGrp="1"/>
          </p:cNvSpPr>
          <p:nvPr>
            <p:ph type="title"/>
          </p:nvPr>
        </p:nvSpPr>
        <p:spPr/>
        <p:txBody>
          <a:bodyPr/>
          <a:lstStyle/>
          <a:p>
            <a:r>
              <a:rPr lang="en-US" sz="3600" b="1" i="1" dirty="0"/>
              <a:t>Ficus </a:t>
            </a:r>
            <a:r>
              <a:rPr lang="en-US" sz="3600" b="1" i="1" dirty="0" err="1"/>
              <a:t>burtt-davyi</a:t>
            </a:r>
            <a:endParaRPr lang="en-US" sz="3600" b="1" dirty="0"/>
          </a:p>
        </p:txBody>
      </p:sp>
      <p:pic>
        <p:nvPicPr>
          <p:cNvPr id="6" name="Picture Placeholder 5" descr="A plant in front of a window&#10;&#10;Description automatically generated">
            <a:extLst>
              <a:ext uri="{FF2B5EF4-FFF2-40B4-BE49-F238E27FC236}">
                <a16:creationId xmlns:a16="http://schemas.microsoft.com/office/drawing/2014/main" id="{A290F8DD-E33A-4678-9CC2-ED8AFEF8F09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8360" r="8360"/>
          <a:stretch>
            <a:fillRect/>
          </a:stretch>
        </p:blipFill>
        <p:spPr>
          <a:xfrm>
            <a:off x="7504825" y="184861"/>
            <a:ext cx="4262102" cy="6392107"/>
          </a:xfrm>
        </p:spPr>
      </p:pic>
      <p:sp>
        <p:nvSpPr>
          <p:cNvPr id="4" name="Text Placeholder 3">
            <a:extLst>
              <a:ext uri="{FF2B5EF4-FFF2-40B4-BE49-F238E27FC236}">
                <a16:creationId xmlns:a16="http://schemas.microsoft.com/office/drawing/2014/main" id="{CCB580B7-230F-405F-8F5E-002B036697B1}"/>
              </a:ext>
            </a:extLst>
          </p:cNvPr>
          <p:cNvSpPr>
            <a:spLocks noGrp="1"/>
          </p:cNvSpPr>
          <p:nvPr>
            <p:ph type="body" sz="half" idx="2"/>
          </p:nvPr>
        </p:nvSpPr>
        <p:spPr/>
        <p:txBody>
          <a:bodyPr>
            <a:normAutofit/>
          </a:bodyPr>
          <a:lstStyle/>
          <a:p>
            <a:r>
              <a:rPr lang="en-US" sz="2000" dirty="0" err="1"/>
              <a:t>Shohin</a:t>
            </a:r>
            <a:r>
              <a:rPr lang="en-US" sz="2000" dirty="0"/>
              <a:t>, Reduced last year and now full </a:t>
            </a:r>
            <a:br>
              <a:rPr lang="en-US" sz="2000" dirty="0"/>
            </a:br>
            <a:r>
              <a:rPr lang="en-US" sz="2000" dirty="0"/>
              <a:t>of figs.</a:t>
            </a:r>
          </a:p>
          <a:p>
            <a:r>
              <a:rPr lang="en-US" sz="2000" dirty="0"/>
              <a:t>We do not have the wasp required to sting the fruit to make them fertile.</a:t>
            </a:r>
          </a:p>
        </p:txBody>
      </p:sp>
    </p:spTree>
    <p:extLst>
      <p:ext uri="{BB962C8B-B14F-4D97-AF65-F5344CB8AC3E}">
        <p14:creationId xmlns:p14="http://schemas.microsoft.com/office/powerpoint/2010/main" val="3057598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E0538-AD4B-4DE3-A420-C5B2F78D5990}"/>
              </a:ext>
            </a:extLst>
          </p:cNvPr>
          <p:cNvSpPr>
            <a:spLocks noGrp="1"/>
          </p:cNvSpPr>
          <p:nvPr>
            <p:ph type="title"/>
          </p:nvPr>
        </p:nvSpPr>
        <p:spPr/>
        <p:txBody>
          <a:bodyPr/>
          <a:lstStyle/>
          <a:p>
            <a:r>
              <a:rPr lang="en-US" sz="3600" b="1" dirty="0"/>
              <a:t>Schefflera</a:t>
            </a:r>
            <a:r>
              <a:rPr lang="en-US" dirty="0"/>
              <a:t> </a:t>
            </a:r>
          </a:p>
        </p:txBody>
      </p:sp>
      <p:pic>
        <p:nvPicPr>
          <p:cNvPr id="6" name="Picture Placeholder 5" descr="A plant in a pot&#10;&#10;Description automatically generated">
            <a:extLst>
              <a:ext uri="{FF2B5EF4-FFF2-40B4-BE49-F238E27FC236}">
                <a16:creationId xmlns:a16="http://schemas.microsoft.com/office/drawing/2014/main" id="{BFD3C7F6-15EB-4752-A41B-E41278E8F6F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094" r="16094"/>
          <a:stretch>
            <a:fillRect/>
          </a:stretch>
        </p:blipFill>
        <p:spPr>
          <a:xfrm>
            <a:off x="7669763" y="157211"/>
            <a:ext cx="4354825" cy="6531167"/>
          </a:xfrm>
        </p:spPr>
      </p:pic>
      <p:sp>
        <p:nvSpPr>
          <p:cNvPr id="4" name="Text Placeholder 3">
            <a:extLst>
              <a:ext uri="{FF2B5EF4-FFF2-40B4-BE49-F238E27FC236}">
                <a16:creationId xmlns:a16="http://schemas.microsoft.com/office/drawing/2014/main" id="{B365625B-FFCE-4357-87B9-C47087A4507B}"/>
              </a:ext>
            </a:extLst>
          </p:cNvPr>
          <p:cNvSpPr>
            <a:spLocks noGrp="1"/>
          </p:cNvSpPr>
          <p:nvPr>
            <p:ph type="body" sz="half" idx="2"/>
          </p:nvPr>
        </p:nvSpPr>
        <p:spPr/>
        <p:txBody>
          <a:bodyPr>
            <a:normAutofit/>
          </a:bodyPr>
          <a:lstStyle/>
          <a:p>
            <a:r>
              <a:rPr lang="en-US" sz="2000" dirty="0"/>
              <a:t>Trunk is thickening up well now.</a:t>
            </a:r>
          </a:p>
          <a:p>
            <a:r>
              <a:rPr lang="en-US" sz="2000" dirty="0"/>
              <a:t>This was OSH discovery many years ago. This image shows the leaves rather large because I am letting it put energy into roots in this new pot.</a:t>
            </a:r>
          </a:p>
        </p:txBody>
      </p:sp>
    </p:spTree>
    <p:extLst>
      <p:ext uri="{BB962C8B-B14F-4D97-AF65-F5344CB8AC3E}">
        <p14:creationId xmlns:p14="http://schemas.microsoft.com/office/powerpoint/2010/main" val="276589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68C4-A141-43AE-8A0E-A4F87C76BEB7}"/>
              </a:ext>
            </a:extLst>
          </p:cNvPr>
          <p:cNvSpPr>
            <a:spLocks noGrp="1"/>
          </p:cNvSpPr>
          <p:nvPr>
            <p:ph type="title"/>
          </p:nvPr>
        </p:nvSpPr>
        <p:spPr/>
        <p:txBody>
          <a:bodyPr/>
          <a:lstStyle/>
          <a:p>
            <a:r>
              <a:rPr lang="en-US" sz="3600" b="1" dirty="0"/>
              <a:t>Schefflera Cutting</a:t>
            </a:r>
          </a:p>
        </p:txBody>
      </p:sp>
      <p:pic>
        <p:nvPicPr>
          <p:cNvPr id="6" name="Picture Placeholder 5" descr="A plant in a garden&#10;&#10;Description automatically generated">
            <a:extLst>
              <a:ext uri="{FF2B5EF4-FFF2-40B4-BE49-F238E27FC236}">
                <a16:creationId xmlns:a16="http://schemas.microsoft.com/office/drawing/2014/main" id="{14432BA6-84E8-4273-A0FB-7B3E88A426E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3237" r="23237"/>
          <a:stretch>
            <a:fillRect/>
          </a:stretch>
        </p:blipFill>
        <p:spPr>
          <a:xfrm>
            <a:off x="6727376" y="297171"/>
            <a:ext cx="5243799" cy="6005779"/>
          </a:xfrm>
        </p:spPr>
      </p:pic>
      <p:sp>
        <p:nvSpPr>
          <p:cNvPr id="4" name="Text Placeholder 3">
            <a:extLst>
              <a:ext uri="{FF2B5EF4-FFF2-40B4-BE49-F238E27FC236}">
                <a16:creationId xmlns:a16="http://schemas.microsoft.com/office/drawing/2014/main" id="{7DE385AC-E248-44DA-BAE9-DFEE24D462D3}"/>
              </a:ext>
            </a:extLst>
          </p:cNvPr>
          <p:cNvSpPr>
            <a:spLocks noGrp="1"/>
          </p:cNvSpPr>
          <p:nvPr>
            <p:ph type="body" sz="half" idx="2"/>
          </p:nvPr>
        </p:nvSpPr>
        <p:spPr/>
        <p:txBody>
          <a:bodyPr>
            <a:normAutofit/>
          </a:bodyPr>
          <a:lstStyle/>
          <a:p>
            <a:r>
              <a:rPr lang="en-US" sz="2000" dirty="0"/>
              <a:t>This was a cutting many years ago form the older plant, cuttings are placed in a jar of water outside and develop roots within a few weeks.</a:t>
            </a:r>
          </a:p>
        </p:txBody>
      </p:sp>
    </p:spTree>
    <p:extLst>
      <p:ext uri="{BB962C8B-B14F-4D97-AF65-F5344CB8AC3E}">
        <p14:creationId xmlns:p14="http://schemas.microsoft.com/office/powerpoint/2010/main" val="2859637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FFED-5A42-4958-899C-FBDD846605E7}"/>
              </a:ext>
            </a:extLst>
          </p:cNvPr>
          <p:cNvSpPr>
            <a:spLocks noGrp="1"/>
          </p:cNvSpPr>
          <p:nvPr>
            <p:ph type="title"/>
          </p:nvPr>
        </p:nvSpPr>
        <p:spPr>
          <a:xfrm>
            <a:off x="737626" y="763701"/>
            <a:ext cx="5707899" cy="1675559"/>
          </a:xfrm>
        </p:spPr>
        <p:txBody>
          <a:bodyPr/>
          <a:lstStyle/>
          <a:p>
            <a:r>
              <a:rPr lang="en-US" sz="3600" b="1" dirty="0"/>
              <a:t>“Grafted” Tiger Bark</a:t>
            </a:r>
          </a:p>
        </p:txBody>
      </p:sp>
      <p:pic>
        <p:nvPicPr>
          <p:cNvPr id="8" name="Picture Placeholder 7" descr="A green plant in a garden&#10;&#10;Description automatically generated">
            <a:extLst>
              <a:ext uri="{FF2B5EF4-FFF2-40B4-BE49-F238E27FC236}">
                <a16:creationId xmlns:a16="http://schemas.microsoft.com/office/drawing/2014/main" id="{3678B69C-3DC1-4504-868B-019D66FB5B9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5217" b="5217"/>
          <a:stretch>
            <a:fillRect/>
          </a:stretch>
        </p:blipFill>
        <p:spPr>
          <a:xfrm>
            <a:off x="6621463" y="195263"/>
            <a:ext cx="5321300" cy="6354762"/>
          </a:xfrm>
        </p:spPr>
      </p:pic>
      <p:sp>
        <p:nvSpPr>
          <p:cNvPr id="4" name="Text Placeholder 3">
            <a:extLst>
              <a:ext uri="{FF2B5EF4-FFF2-40B4-BE49-F238E27FC236}">
                <a16:creationId xmlns:a16="http://schemas.microsoft.com/office/drawing/2014/main" id="{704A07EB-6305-498E-B735-F9307E1E6C45}"/>
              </a:ext>
            </a:extLst>
          </p:cNvPr>
          <p:cNvSpPr>
            <a:spLocks noGrp="1"/>
          </p:cNvSpPr>
          <p:nvPr>
            <p:ph type="body" sz="half" idx="2"/>
          </p:nvPr>
        </p:nvSpPr>
        <p:spPr/>
        <p:txBody>
          <a:bodyPr>
            <a:normAutofit/>
          </a:bodyPr>
          <a:lstStyle/>
          <a:p>
            <a:r>
              <a:rPr lang="en-US" sz="1800" dirty="0"/>
              <a:t>Referred to as Ginseng grafted </a:t>
            </a:r>
            <a:r>
              <a:rPr lang="en-US" sz="1800" dirty="0" err="1"/>
              <a:t>ficus</a:t>
            </a:r>
            <a:r>
              <a:rPr lang="en-US" sz="1800" dirty="0"/>
              <a:t>. It is not a ginseng at all. The flare of the </a:t>
            </a:r>
            <a:r>
              <a:rPr lang="en-US" sz="1800" dirty="0" err="1"/>
              <a:t>nebari</a:t>
            </a:r>
            <a:r>
              <a:rPr lang="en-US" sz="1800" dirty="0"/>
              <a:t> is taking a bit but I have converted the water holding leg roots into a new base.</a:t>
            </a:r>
          </a:p>
        </p:txBody>
      </p:sp>
    </p:spTree>
    <p:extLst>
      <p:ext uri="{BB962C8B-B14F-4D97-AF65-F5344CB8AC3E}">
        <p14:creationId xmlns:p14="http://schemas.microsoft.com/office/powerpoint/2010/main" val="2229654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F0CD-D2DD-4F08-8424-7F20FC95EFFB}"/>
              </a:ext>
            </a:extLst>
          </p:cNvPr>
          <p:cNvSpPr>
            <a:spLocks noGrp="1"/>
          </p:cNvSpPr>
          <p:nvPr>
            <p:ph type="title"/>
          </p:nvPr>
        </p:nvSpPr>
        <p:spPr>
          <a:xfrm>
            <a:off x="913795" y="763701"/>
            <a:ext cx="4292687" cy="1675559"/>
          </a:xfrm>
        </p:spPr>
        <p:txBody>
          <a:bodyPr/>
          <a:lstStyle/>
          <a:p>
            <a:r>
              <a:rPr lang="en-US" sz="3600" b="1" dirty="0"/>
              <a:t>Ficus </a:t>
            </a:r>
            <a:r>
              <a:rPr lang="en-US" sz="3600" b="1" dirty="0" err="1"/>
              <a:t>benjamina</a:t>
            </a:r>
            <a:endParaRPr lang="en-US" sz="3600" b="1" dirty="0"/>
          </a:p>
        </p:txBody>
      </p:sp>
      <p:pic>
        <p:nvPicPr>
          <p:cNvPr id="8" name="Picture Placeholder 7" descr="A plant in front of a cake&#10;&#10;Description automatically generated">
            <a:extLst>
              <a:ext uri="{FF2B5EF4-FFF2-40B4-BE49-F238E27FC236}">
                <a16:creationId xmlns:a16="http://schemas.microsoft.com/office/drawing/2014/main" id="{61C7F14A-FB84-40D1-8A2C-0065CC3A167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3924" r="23924"/>
          <a:stretch>
            <a:fillRect/>
          </a:stretch>
        </p:blipFill>
        <p:spPr>
          <a:xfrm>
            <a:off x="5337175" y="223838"/>
            <a:ext cx="6650038" cy="6410325"/>
          </a:xfrm>
        </p:spPr>
      </p:pic>
      <p:sp>
        <p:nvSpPr>
          <p:cNvPr id="4" name="Text Placeholder 3">
            <a:extLst>
              <a:ext uri="{FF2B5EF4-FFF2-40B4-BE49-F238E27FC236}">
                <a16:creationId xmlns:a16="http://schemas.microsoft.com/office/drawing/2014/main" id="{8282F7C6-B892-4558-A77F-AF8CC0B5FC2A}"/>
              </a:ext>
            </a:extLst>
          </p:cNvPr>
          <p:cNvSpPr>
            <a:spLocks noGrp="1"/>
          </p:cNvSpPr>
          <p:nvPr>
            <p:ph type="body" sz="half" idx="2"/>
          </p:nvPr>
        </p:nvSpPr>
        <p:spPr>
          <a:xfrm>
            <a:off x="1473698" y="2679699"/>
            <a:ext cx="3732784" cy="3135695"/>
          </a:xfrm>
        </p:spPr>
        <p:txBody>
          <a:bodyPr>
            <a:normAutofit/>
          </a:bodyPr>
          <a:lstStyle/>
          <a:p>
            <a:r>
              <a:rPr lang="en-US" sz="1800" dirty="0"/>
              <a:t>One of the hardest </a:t>
            </a:r>
            <a:r>
              <a:rPr lang="en-US" sz="1800" dirty="0" err="1"/>
              <a:t>ficus</a:t>
            </a:r>
            <a:r>
              <a:rPr lang="en-US" sz="1800" dirty="0"/>
              <a:t> to maintain.</a:t>
            </a:r>
          </a:p>
          <a:p>
            <a:r>
              <a:rPr lang="en-US" sz="1800" dirty="0"/>
              <a:t>Very sensitive to light and temperature changes. </a:t>
            </a:r>
          </a:p>
        </p:txBody>
      </p:sp>
    </p:spTree>
    <p:extLst>
      <p:ext uri="{BB962C8B-B14F-4D97-AF65-F5344CB8AC3E}">
        <p14:creationId xmlns:p14="http://schemas.microsoft.com/office/powerpoint/2010/main" val="2718804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ED49A-4E50-455F-BB3B-05A80F9A21CD}"/>
              </a:ext>
            </a:extLst>
          </p:cNvPr>
          <p:cNvSpPr>
            <a:spLocks noGrp="1"/>
          </p:cNvSpPr>
          <p:nvPr>
            <p:ph type="title"/>
          </p:nvPr>
        </p:nvSpPr>
        <p:spPr>
          <a:xfrm>
            <a:off x="913796" y="763701"/>
            <a:ext cx="4916554" cy="1675559"/>
          </a:xfrm>
        </p:spPr>
        <p:txBody>
          <a:bodyPr/>
          <a:lstStyle/>
          <a:p>
            <a:r>
              <a:rPr lang="en-US" sz="3600" b="1" dirty="0"/>
              <a:t>Cuttings in Bonsai Soil</a:t>
            </a:r>
          </a:p>
        </p:txBody>
      </p:sp>
      <p:pic>
        <p:nvPicPr>
          <p:cNvPr id="6" name="Picture Placeholder 5" descr="A picture containing sitting, table, food, person&#10;&#10;Description automatically generated">
            <a:extLst>
              <a:ext uri="{FF2B5EF4-FFF2-40B4-BE49-F238E27FC236}">
                <a16:creationId xmlns:a16="http://schemas.microsoft.com/office/drawing/2014/main" id="{F1BFD350-5577-439E-AD53-C8F4105972C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733" r="9733"/>
          <a:stretch>
            <a:fillRect/>
          </a:stretch>
        </p:blipFill>
        <p:spPr>
          <a:xfrm rot="5400000">
            <a:off x="5716588" y="498475"/>
            <a:ext cx="6469062" cy="6024563"/>
          </a:xfrm>
        </p:spPr>
      </p:pic>
      <p:sp>
        <p:nvSpPr>
          <p:cNvPr id="4" name="Text Placeholder 3">
            <a:extLst>
              <a:ext uri="{FF2B5EF4-FFF2-40B4-BE49-F238E27FC236}">
                <a16:creationId xmlns:a16="http://schemas.microsoft.com/office/drawing/2014/main" id="{C006609F-97EB-4C4A-A132-2DF2C5D690AE}"/>
              </a:ext>
            </a:extLst>
          </p:cNvPr>
          <p:cNvSpPr>
            <a:spLocks noGrp="1"/>
          </p:cNvSpPr>
          <p:nvPr>
            <p:ph type="body" sz="half" idx="2"/>
          </p:nvPr>
        </p:nvSpPr>
        <p:spPr>
          <a:xfrm>
            <a:off x="1473698" y="2679699"/>
            <a:ext cx="4356652" cy="3135695"/>
          </a:xfrm>
        </p:spPr>
        <p:txBody>
          <a:bodyPr>
            <a:normAutofit/>
          </a:bodyPr>
          <a:lstStyle/>
          <a:p>
            <a:r>
              <a:rPr lang="en-US" sz="1800" dirty="0"/>
              <a:t>These are cuttings I am starting directly in soil. The little green house is flooded periodically. It is kept warm outside with morning solar exposure. Roots develop aggressively. </a:t>
            </a:r>
          </a:p>
        </p:txBody>
      </p:sp>
    </p:spTree>
    <p:extLst>
      <p:ext uri="{BB962C8B-B14F-4D97-AF65-F5344CB8AC3E}">
        <p14:creationId xmlns:p14="http://schemas.microsoft.com/office/powerpoint/2010/main" val="11747271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docProps/app.xml><?xml version="1.0" encoding="utf-8"?>
<Properties xmlns="http://schemas.openxmlformats.org/officeDocument/2006/extended-properties" xmlns:vt="http://schemas.openxmlformats.org/officeDocument/2006/docPropsVTypes">
  <TotalTime>0</TotalTime>
  <Words>601</Words>
  <Application>Microsoft Office PowerPoint</Application>
  <PresentationFormat>Widescreen</PresentationFormat>
  <Paragraphs>51</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Goudy Old Style</vt:lpstr>
      <vt:lpstr>Wingdings 2</vt:lpstr>
      <vt:lpstr>SlateVTI</vt:lpstr>
      <vt:lpstr>Tropical Development</vt:lpstr>
      <vt:lpstr>Ficus Nerifolia</vt:lpstr>
      <vt:lpstr>“Willow Leaf” Ficus</vt:lpstr>
      <vt:lpstr>Ficus burtt-davyi</vt:lpstr>
      <vt:lpstr>Schefflera </vt:lpstr>
      <vt:lpstr>Schefflera Cutting</vt:lpstr>
      <vt:lpstr>“Grafted” Tiger Bark</vt:lpstr>
      <vt:lpstr>Ficus benjamina</vt:lpstr>
      <vt:lpstr>Cuttings in Bonsai Soil</vt:lpstr>
      <vt:lpstr>Cuttings in Water</vt:lpstr>
      <vt:lpstr>Easy Rooting for  Tropical Trees</vt:lpstr>
      <vt:lpstr>Root Forming in Water</vt:lpstr>
      <vt:lpstr>Peruvian Rain Tree</vt:lpstr>
      <vt:lpstr>Portulacaria afra  </vt:lpstr>
      <vt:lpstr>Portulacaria  “paper bark”</vt:lpstr>
      <vt:lpstr>Top Shelf Tropical</vt:lpstr>
      <vt:lpstr>Jacaranda</vt:lpstr>
      <vt:lpstr>Serissa foetida</vt:lpstr>
      <vt:lpstr>Late Summer Color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Development</dc:title>
  <dc:creator>Jerry Carpenter</dc:creator>
  <cp:lastModifiedBy>Jerry Carpenter</cp:lastModifiedBy>
  <cp:revision>11</cp:revision>
  <dcterms:created xsi:type="dcterms:W3CDTF">2020-08-22T18:22:39Z</dcterms:created>
  <dcterms:modified xsi:type="dcterms:W3CDTF">2020-08-23T21:37:49Z</dcterms:modified>
</cp:coreProperties>
</file>